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4630400" cy="8229600"/>
  <p:notesSz cx="8229600" cy="14630400"/>
  <p:embeddedFontLst>
    <p:embeddedFont>
      <p:font typeface="Fraunces Medium" pitchFamily="34" charset="0"/>
      <p:regular r:id="rId16"/>
    </p:embeddedFont>
    <p:embeddedFont>
      <p:font typeface="Fraunces Medium" pitchFamily="34" charset="-122"/>
      <p:regular r:id="rId17"/>
    </p:embeddedFont>
    <p:embeddedFont>
      <p:font typeface="Fraunces Medium" pitchFamily="34" charset="-120"/>
      <p:regular r:id="rId18"/>
    </p:embeddedFont>
    <p:embeddedFont>
      <p:font typeface="Epilogue" pitchFamily="34" charset="0"/>
      <p:regular r:id="rId19"/>
    </p:embeddedFont>
    <p:embeddedFont>
      <p:font typeface="Epilogue" pitchFamily="34" charset="-122"/>
      <p:regular r:id="rId20"/>
    </p:embeddedFont>
    <p:embeddedFont>
      <p:font typeface="Epilogue" pitchFamily="34" charset="-120"/>
      <p:regular r:id="rId2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20" Type="http://schemas.openxmlformats.org/officeDocument/2006/relationships/font" Target="fonts/font5.fntdata"/><Relationship Id="rId2" Type="http://schemas.openxmlformats.org/officeDocument/2006/relationships/theme" Target="theme/theme1.xml"/><Relationship Id="rId19" Type="http://schemas.openxmlformats.org/officeDocument/2006/relationships/font" Target="fonts/font4.fntdata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18648"/>
            <a:ext cx="7556421" cy="212633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8AFF8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STEELFORD Consultancy Portfolio</a:t>
            </a: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: </a:t>
            </a:r>
            <a:r>
              <a:rPr lang="en-US" sz="4450" i="1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Digital Innovation Experts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985147"/>
            <a:ext cx="75564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We are a leading software development solutions provider. We've delivered 300+ projects globally. 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>
              <a:alpha val="80000"/>
            </a:srgbClr>
          </a:solidFill>
        </p:spPr>
      </p:sp>
      <p:sp>
        <p:nvSpPr>
          <p:cNvPr id="4" name="Text 1"/>
          <p:cNvSpPr/>
          <p:nvPr/>
        </p:nvSpPr>
        <p:spPr>
          <a:xfrm>
            <a:off x="793790" y="1307783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8AFF8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Our Story &amp; Values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1857256" y="280475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Establishment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295174"/>
            <a:ext cx="3898702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Established by visionary tech innovators.</a:t>
            </a:r>
            <a:endParaRPr lang="en-US" sz="17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653" y="2356723"/>
            <a:ext cx="4564975" cy="4564975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731" y="3119795"/>
            <a:ext cx="339328" cy="4242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9937790" y="280475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Collaboration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9937790" y="3295174"/>
            <a:ext cx="3898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Fostering teamwork and mutual support.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356723"/>
            <a:ext cx="4564975" cy="4564975"/>
          </a:xfrm>
          <a:prstGeom prst="rect">
            <a:avLst/>
          </a:prstGeom>
        </p:spPr>
      </p:pic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604" y="3508296"/>
            <a:ext cx="339328" cy="424220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9937790" y="525732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Innovation</a:t>
            </a:r>
            <a:endParaRPr lang="en-US" sz="2200" dirty="0"/>
          </a:p>
        </p:txBody>
      </p:sp>
      <p:sp>
        <p:nvSpPr>
          <p:cNvPr id="14" name="Text 7"/>
          <p:cNvSpPr/>
          <p:nvPr/>
        </p:nvSpPr>
        <p:spPr>
          <a:xfrm>
            <a:off x="9937790" y="5747742"/>
            <a:ext cx="3898821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Driving continuous progress and creativity.</a:t>
            </a:r>
            <a:endParaRPr lang="en-US" sz="1750" dirty="0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356723"/>
            <a:ext cx="4564975" cy="4564975"/>
          </a:xfrm>
          <a:prstGeom prst="rect">
            <a:avLst/>
          </a:prstGeom>
        </p:spPr>
      </p:pic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4103" y="5734169"/>
            <a:ext cx="339328" cy="424220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1857256" y="525732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Integrity</a:t>
            </a:r>
            <a:endParaRPr lang="en-US" sz="2200" dirty="0"/>
          </a:p>
        </p:txBody>
      </p:sp>
      <p:sp>
        <p:nvSpPr>
          <p:cNvPr id="18" name="Text 9"/>
          <p:cNvSpPr/>
          <p:nvPr/>
        </p:nvSpPr>
        <p:spPr>
          <a:xfrm>
            <a:off x="793790" y="5747742"/>
            <a:ext cx="3898702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Upholding honesty and strong ethical standards.</a:t>
            </a:r>
            <a:endParaRPr lang="en-US" sz="1750" dirty="0"/>
          </a:p>
        </p:txBody>
      </p:sp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2653" y="2356723"/>
            <a:ext cx="4564975" cy="4564975"/>
          </a:xfrm>
          <a:prstGeom prst="rect">
            <a:avLst/>
          </a:prstGeom>
        </p:spPr>
      </p:pic>
      <p:pic>
        <p:nvPicPr>
          <p:cNvPr id="2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8230" y="5345668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87974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8AFF8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Who We Are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9369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260" y="2979420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301478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Software Specialists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505200"/>
            <a:ext cx="2899410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We specialize in custom software and app development.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200203" y="293691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274" y="2979420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37319" y="301478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Skilled Professionals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37319" y="3505200"/>
            <a:ext cx="2899410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Our team includes over 120 skilled IT professionals across the globe.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541043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5452943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548830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Empowering Growth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5978723"/>
            <a:ext cx="6819305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Our mission is to empower growth through technology.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613" y="646033"/>
            <a:ext cx="5105043" cy="63817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D8AFF8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Our Core Services</a:t>
            </a:r>
            <a:endParaRPr lang="en-US" sz="4000" dirty="0"/>
          </a:p>
        </p:txBody>
      </p:sp>
      <p:sp>
        <p:nvSpPr>
          <p:cNvPr id="4" name="Shape 1"/>
          <p:cNvSpPr/>
          <p:nvPr/>
        </p:nvSpPr>
        <p:spPr>
          <a:xfrm>
            <a:off x="714613" y="1590437"/>
            <a:ext cx="964287" cy="1176695"/>
          </a:xfrm>
          <a:prstGeom prst="roundRect">
            <a:avLst>
              <a:gd name="adj" fmla="val 8894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27" y="1999298"/>
            <a:ext cx="287060" cy="35885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883093" y="1794629"/>
            <a:ext cx="2552462" cy="3190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AI, ML &amp; Data</a:t>
            </a:r>
            <a:endParaRPr lang="en-US" sz="2000" dirty="0"/>
          </a:p>
        </p:txBody>
      </p:sp>
      <p:sp>
        <p:nvSpPr>
          <p:cNvPr id="7" name="Text 3"/>
          <p:cNvSpPr/>
          <p:nvPr/>
        </p:nvSpPr>
        <p:spPr>
          <a:xfrm>
            <a:off x="1883093" y="2236232"/>
            <a:ext cx="5723811" cy="32670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Developing intelligent AI/ML and data analytics platforms.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1780937" y="2757607"/>
            <a:ext cx="6546413" cy="11430"/>
          </a:xfrm>
          <a:prstGeom prst="roundRect">
            <a:avLst>
              <a:gd name="adj" fmla="val 750358"/>
            </a:avLst>
          </a:prstGeom>
          <a:solidFill>
            <a:srgbClr val="414A70"/>
          </a:solidFill>
        </p:spPr>
      </p:sp>
      <p:sp>
        <p:nvSpPr>
          <p:cNvPr id="9" name="Shape 5"/>
          <p:cNvSpPr/>
          <p:nvPr/>
        </p:nvSpPr>
        <p:spPr>
          <a:xfrm>
            <a:off x="714613" y="2869168"/>
            <a:ext cx="1928693" cy="1503402"/>
          </a:xfrm>
          <a:prstGeom prst="roundRect">
            <a:avLst>
              <a:gd name="adj" fmla="val 5705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430" y="3441382"/>
            <a:ext cx="287060" cy="35885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847499" y="3073360"/>
            <a:ext cx="3360182" cy="3190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Web &amp; Mobile Development</a:t>
            </a:r>
            <a:endParaRPr lang="en-US" sz="2000" dirty="0"/>
          </a:p>
        </p:txBody>
      </p:sp>
      <p:sp>
        <p:nvSpPr>
          <p:cNvPr id="12" name="Text 7"/>
          <p:cNvSpPr/>
          <p:nvPr/>
        </p:nvSpPr>
        <p:spPr>
          <a:xfrm>
            <a:off x="2847499" y="3514963"/>
            <a:ext cx="5377696" cy="653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Crafting responsive web and intuitive mobile applications.</a:t>
            </a:r>
            <a:endParaRPr lang="en-US" sz="1600" dirty="0"/>
          </a:p>
        </p:txBody>
      </p:sp>
      <p:sp>
        <p:nvSpPr>
          <p:cNvPr id="13" name="Shape 8"/>
          <p:cNvSpPr/>
          <p:nvPr/>
        </p:nvSpPr>
        <p:spPr>
          <a:xfrm>
            <a:off x="2745343" y="4363045"/>
            <a:ext cx="5582007" cy="11430"/>
          </a:xfrm>
          <a:prstGeom prst="roundRect">
            <a:avLst>
              <a:gd name="adj" fmla="val 750358"/>
            </a:avLst>
          </a:prstGeom>
          <a:solidFill>
            <a:srgbClr val="414A70"/>
          </a:solidFill>
        </p:spPr>
      </p:sp>
      <p:sp>
        <p:nvSpPr>
          <p:cNvPr id="14" name="Shape 9"/>
          <p:cNvSpPr/>
          <p:nvPr/>
        </p:nvSpPr>
        <p:spPr>
          <a:xfrm>
            <a:off x="714613" y="4474607"/>
            <a:ext cx="2892981" cy="1503402"/>
          </a:xfrm>
          <a:prstGeom prst="roundRect">
            <a:avLst>
              <a:gd name="adj" fmla="val 5705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2017514" y="5046821"/>
            <a:ext cx="287060" cy="35885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</a:t>
            </a:r>
            <a:endParaRPr lang="en-US" sz="2250" dirty="0"/>
          </a:p>
        </p:txBody>
      </p:sp>
      <p:sp>
        <p:nvSpPr>
          <p:cNvPr id="16" name="Text 11"/>
          <p:cNvSpPr/>
          <p:nvPr/>
        </p:nvSpPr>
        <p:spPr>
          <a:xfrm>
            <a:off x="3811786" y="4678799"/>
            <a:ext cx="2552462" cy="3190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Cloud &amp; DevOps</a:t>
            </a:r>
            <a:endParaRPr lang="en-US" sz="2000" dirty="0"/>
          </a:p>
        </p:txBody>
      </p:sp>
      <p:sp>
        <p:nvSpPr>
          <p:cNvPr id="17" name="Text 12"/>
          <p:cNvSpPr/>
          <p:nvPr/>
        </p:nvSpPr>
        <p:spPr>
          <a:xfrm>
            <a:off x="3811786" y="5120402"/>
            <a:ext cx="4413409" cy="653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Implementing robust cloud computing and streamlined DevOps.</a:t>
            </a:r>
            <a:endParaRPr lang="en-US" sz="1600" dirty="0"/>
          </a:p>
        </p:txBody>
      </p:sp>
      <p:sp>
        <p:nvSpPr>
          <p:cNvPr id="18" name="Shape 13"/>
          <p:cNvSpPr/>
          <p:nvPr/>
        </p:nvSpPr>
        <p:spPr>
          <a:xfrm>
            <a:off x="3709630" y="5968484"/>
            <a:ext cx="4617720" cy="11430"/>
          </a:xfrm>
          <a:prstGeom prst="roundRect">
            <a:avLst>
              <a:gd name="adj" fmla="val 750358"/>
            </a:avLst>
          </a:prstGeom>
          <a:solidFill>
            <a:srgbClr val="414A70"/>
          </a:solidFill>
        </p:spPr>
      </p:sp>
      <p:sp>
        <p:nvSpPr>
          <p:cNvPr id="19" name="Shape 14"/>
          <p:cNvSpPr/>
          <p:nvPr/>
        </p:nvSpPr>
        <p:spPr>
          <a:xfrm>
            <a:off x="714613" y="6080046"/>
            <a:ext cx="3857387" cy="1503402"/>
          </a:xfrm>
          <a:prstGeom prst="roundRect">
            <a:avLst>
              <a:gd name="adj" fmla="val 5705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717" y="6652260"/>
            <a:ext cx="287060" cy="358854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4776192" y="6284238"/>
            <a:ext cx="2726769" cy="31908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Enterprise Integration</a:t>
            </a:r>
            <a:endParaRPr lang="en-US" sz="2000" dirty="0"/>
          </a:p>
        </p:txBody>
      </p:sp>
      <p:sp>
        <p:nvSpPr>
          <p:cNvPr id="22" name="Text 16"/>
          <p:cNvSpPr/>
          <p:nvPr/>
        </p:nvSpPr>
        <p:spPr>
          <a:xfrm>
            <a:off x="4776192" y="6725841"/>
            <a:ext cx="3449003" cy="6534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Seamlessly integrating complex enterprise software systems.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29358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8AFF8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Technical Expertise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5782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0" y="2620804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30906" y="2656165"/>
            <a:ext cx="2899410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1A7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Programming Languages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1530906" y="3500914"/>
            <a:ext cx="2899410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Proficient in React, AEM, React, Java, Python, .NET, React, Angular, HTML and many more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713803" y="25782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874" y="262080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450919" y="2656165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A44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Certifications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450919" y="3146584"/>
            <a:ext cx="2899410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AWS, Azure, Google Cloud, Cybersecurity etc certified engineers.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793790" y="540615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60" y="5448657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530906" y="5484019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1A7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Methodologies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530906" y="5974437"/>
            <a:ext cx="6819305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Utilizing Agile, Scrum and DevOps best practices as per industry standards.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73411"/>
            <a:ext cx="56705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8AFF8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Projects Highlights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735699"/>
            <a:ext cx="3608070" cy="748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200K+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572488" y="3767495"/>
            <a:ext cx="3023473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Profitability enhanced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28421" y="2735699"/>
            <a:ext cx="3608189" cy="748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$3B</a:t>
            </a:r>
            <a:endParaRPr lang="en-US" sz="5850" dirty="0"/>
          </a:p>
        </p:txBody>
      </p:sp>
      <p:sp>
        <p:nvSpPr>
          <p:cNvPr id="7" name="Text 4"/>
          <p:cNvSpPr/>
          <p:nvPr/>
        </p:nvSpPr>
        <p:spPr>
          <a:xfrm>
            <a:off x="10228421" y="3767495"/>
            <a:ext cx="3608189" cy="7086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Partner revenue generated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8254246" y="5269944"/>
            <a:ext cx="3608189" cy="74842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70%</a:t>
            </a:r>
            <a:endParaRPr lang="en-US" sz="5850" dirty="0"/>
          </a:p>
        </p:txBody>
      </p:sp>
      <p:sp>
        <p:nvSpPr>
          <p:cNvPr id="9" name="Text 6"/>
          <p:cNvSpPr/>
          <p:nvPr/>
        </p:nvSpPr>
        <p:spPr>
          <a:xfrm>
            <a:off x="8613934" y="6301740"/>
            <a:ext cx="2888694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Productivity increase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23053"/>
            <a:ext cx="6583799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8AFF8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Clientele &amp; Partnerships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9880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Valued Clients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79952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Dealing with various US and Uk clients.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22150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Partnered with high-growth startups.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64348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90% repeat business from key accounts.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798808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Strategic Alliances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379952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Microsoft is a key technology partner.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822150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Collaborating with AWS for cloud solutions.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264348"/>
            <a:ext cx="62447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Google Cloud is a valued ecosystem partner.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7355443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D8AFF8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Focus and Ways of working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197418" y="295227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Certifications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42692"/>
            <a:ext cx="4238863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Scrum Certified, PMP, CSM, Microsoft, and AWS certified.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362" y="3665458"/>
            <a:ext cx="318968" cy="39862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597628" y="277082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Consultancy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597628" y="3261241"/>
            <a:ext cx="4238982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Works with various leading groups and IT companies on TnM/Blendid model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713" y="3665458"/>
            <a:ext cx="318968" cy="39862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97628" y="540484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Core Teams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597628" y="5895261"/>
            <a:ext cx="4238982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Solutions Architecture, QA, UI/UX, Support.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713" y="5327809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197418" y="5404842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Innovation Focus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95261"/>
            <a:ext cx="4238863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Commitment to continuous learning and innovation.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362" y="5327809"/>
            <a:ext cx="318968" cy="3986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53281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9136" y="3090029"/>
            <a:ext cx="5065633" cy="633174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dirty="0">
                <a:solidFill>
                  <a:srgbClr val="D8AFF8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Why Choose Us</a:t>
            </a:r>
            <a:endParaRPr lang="en-US" sz="39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36" y="4027051"/>
            <a:ext cx="1013103" cy="12157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26087" y="4229576"/>
            <a:ext cx="2532817" cy="3164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On-Time Delivery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2026087" y="4667607"/>
            <a:ext cx="11895177" cy="3242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Achieved a 99.2% on-time project delivery rate.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6" y="5242798"/>
            <a:ext cx="1013103" cy="121574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26087" y="5445323"/>
            <a:ext cx="2532817" cy="3164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Unwavering Service</a:t>
            </a:r>
            <a:endParaRPr lang="en-US" sz="1950" dirty="0"/>
          </a:p>
        </p:txBody>
      </p:sp>
      <p:sp>
        <p:nvSpPr>
          <p:cNvPr id="9" name="Text 4"/>
          <p:cNvSpPr/>
          <p:nvPr/>
        </p:nvSpPr>
        <p:spPr>
          <a:xfrm>
            <a:off x="2026087" y="5883354"/>
            <a:ext cx="11895177" cy="3242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Providing unwavering support and services.</a:t>
            </a:r>
            <a:endParaRPr lang="en-US" sz="15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6" y="6458545"/>
            <a:ext cx="1013103" cy="121574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26087" y="6661071"/>
            <a:ext cx="2532817" cy="316468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Security &amp; Quality</a:t>
            </a:r>
            <a:endParaRPr lang="en-US" sz="1950" dirty="0"/>
          </a:p>
        </p:txBody>
      </p:sp>
      <p:sp>
        <p:nvSpPr>
          <p:cNvPr id="12" name="Text 6"/>
          <p:cNvSpPr/>
          <p:nvPr/>
        </p:nvSpPr>
        <p:spPr>
          <a:xfrm>
            <a:off x="2026087" y="7099102"/>
            <a:ext cx="11895177" cy="32420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Committed to top-tier security and quality results.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2141</Words>
  <Application>WPS Presentation</Application>
  <PresentationFormat>On-screen Show (16:9)</PresentationFormat>
  <Paragraphs>134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5" baseType="lpstr">
      <vt:lpstr>Arial</vt:lpstr>
      <vt:lpstr>SimSun</vt:lpstr>
      <vt:lpstr>Wingdings</vt:lpstr>
      <vt:lpstr>Fraunces Medium</vt:lpstr>
      <vt:lpstr>Fraunces Medium</vt:lpstr>
      <vt:lpstr>Fraunces Medium</vt:lpstr>
      <vt:lpstr>Epilogue</vt:lpstr>
      <vt:lpstr>Epilogue</vt:lpstr>
      <vt:lpstr>Epilogue</vt:lpstr>
      <vt:lpstr>Calibri</vt:lpstr>
      <vt:lpstr>Helvetica Neue</vt:lpstr>
      <vt:lpstr>Microsoft YaHei</vt:lpstr>
      <vt:lpstr>汉仪旗黑</vt:lpstr>
      <vt:lpstr>Arial Unicode MS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vipul</cp:lastModifiedBy>
  <cp:revision>3</cp:revision>
  <dcterms:created xsi:type="dcterms:W3CDTF">2025-06-07T09:50:51Z</dcterms:created>
  <dcterms:modified xsi:type="dcterms:W3CDTF">2025-06-07T09:50:51Z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E9D0C758E78C357A7B0B4468DDC6D108_43</vt:lpwstr>
  </property>
  <property fmtid="{D5CDD505-2E9C-101B-9397-08002B2CF9AE}" pid="3" name="KSOProductBuildVer">
    <vt:lpwstr>1033-6.10.2.8397</vt:lpwstr>
  </property>
</Properties>
</file>